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64" r:id="rId8"/>
    <p:sldId id="265" r:id="rId9"/>
    <p:sldId id="266" r:id="rId10"/>
    <p:sldId id="270" r:id="rId11"/>
    <p:sldId id="271" r:id="rId12"/>
    <p:sldId id="267" r:id="rId13"/>
    <p:sldId id="268" r:id="rId14"/>
    <p:sldId id="269" r:id="rId15"/>
    <p:sldId id="272" r:id="rId16"/>
    <p:sldId id="273" r:id="rId17"/>
    <p:sldId id="274" r:id="rId18"/>
    <p:sldId id="275" r:id="rId19"/>
    <p:sldId id="276" r:id="rId20"/>
    <p:sldId id="277" r:id="rId21"/>
    <p:sldId id="278"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94"/>
    <p:restoredTop sz="94694"/>
  </p:normalViewPr>
  <p:slideViewPr>
    <p:cSldViewPr snapToGrid="0" snapToObjects="1">
      <p:cViewPr varScale="1">
        <p:scale>
          <a:sx n="32" d="100"/>
          <a:sy n="32" d="100"/>
        </p:scale>
        <p:origin x="168" y="15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3294-A253-3240-A6FE-EFA465BFD2C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A90D33E-2429-D44E-9FD8-8A9841319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A95CF9D-AC5A-B749-8952-F2DE833241AB}"/>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5" name="Footer Placeholder 4">
            <a:extLst>
              <a:ext uri="{FF2B5EF4-FFF2-40B4-BE49-F238E27FC236}">
                <a16:creationId xmlns:a16="http://schemas.microsoft.com/office/drawing/2014/main" id="{C1E84889-1756-FA48-9B8B-63AFFB6A0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E1018-D34F-B649-9902-C408CACF484E}"/>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240021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A357-B77A-5F4A-A3B7-FFF55718DF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3377644-E577-3B4E-B633-72ED5A4301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D6207F-80FD-6949-B2D2-D0607F6AA2DB}"/>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5" name="Footer Placeholder 4">
            <a:extLst>
              <a:ext uri="{FF2B5EF4-FFF2-40B4-BE49-F238E27FC236}">
                <a16:creationId xmlns:a16="http://schemas.microsoft.com/office/drawing/2014/main" id="{7F90AE4D-F69B-6049-977B-5A003512E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308F5-42B3-524A-9963-0EDED137D478}"/>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97846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F3D9F8-DC18-9845-B7BB-7F2042B77D1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7AF5DE1-2FC4-AF4B-9CEA-B7926549558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392019-B750-534E-B7E5-B6EDFD27E86F}"/>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5" name="Footer Placeholder 4">
            <a:extLst>
              <a:ext uri="{FF2B5EF4-FFF2-40B4-BE49-F238E27FC236}">
                <a16:creationId xmlns:a16="http://schemas.microsoft.com/office/drawing/2014/main" id="{6790C552-F1C3-6D47-8C3D-1EDC9F1AD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FF6A91-B8ED-CC41-9E2F-FC76D535F488}"/>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154278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E440-5C4A-2549-99B6-00A7C7B082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94E353-6919-3649-BE8C-28D498BEF8B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27FE8D-4BEA-694D-A468-A36915B68D22}"/>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5" name="Footer Placeholder 4">
            <a:extLst>
              <a:ext uri="{FF2B5EF4-FFF2-40B4-BE49-F238E27FC236}">
                <a16:creationId xmlns:a16="http://schemas.microsoft.com/office/drawing/2014/main" id="{57FB5EE9-ABC6-6047-A5D5-5F094F702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AD93C-C82E-8445-9C4F-240DFBF9CEBE}"/>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418330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5248-E61B-FD4D-9644-F0ABB1CC42E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2700719-8E16-8740-B56E-4E18F52C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AB60A4E-D570-0F44-B1E1-CE7FF2EA50BD}"/>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5" name="Footer Placeholder 4">
            <a:extLst>
              <a:ext uri="{FF2B5EF4-FFF2-40B4-BE49-F238E27FC236}">
                <a16:creationId xmlns:a16="http://schemas.microsoft.com/office/drawing/2014/main" id="{FAF3B2FC-FD75-7645-848D-3624D37626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F934C-6660-EC4A-83A6-4989CCB79F21}"/>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71256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757E-3BC7-C94A-996F-4DA9A6711AB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0FC31F-B89E-5446-95D1-FD19D86587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5C40B21-CB89-2644-964D-74E95C88ED5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4647747-591E-EB48-9C17-DEF3A8A85F70}"/>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6" name="Footer Placeholder 5">
            <a:extLst>
              <a:ext uri="{FF2B5EF4-FFF2-40B4-BE49-F238E27FC236}">
                <a16:creationId xmlns:a16="http://schemas.microsoft.com/office/drawing/2014/main" id="{973B8C71-0480-8845-9B49-3B646F707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669FE-34FD-7B4F-B705-654C8AD64F4E}"/>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168767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E195D-DBC7-1A45-B6F4-DC47D0AAF24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EDD2016-B88B-4E43-9719-06071EC41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FDB50D-237B-F24D-9FF4-4F93AD4F610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F9ED8E-FD6C-AD44-B524-C3A610B6C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75C7D1C-BC92-0B46-B7CD-B41BC0985BE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79C83D-BB46-094B-A8B8-636C5E1DA615}"/>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8" name="Footer Placeholder 7">
            <a:extLst>
              <a:ext uri="{FF2B5EF4-FFF2-40B4-BE49-F238E27FC236}">
                <a16:creationId xmlns:a16="http://schemas.microsoft.com/office/drawing/2014/main" id="{61E760F9-10FA-0342-9D98-F6D57DCCD4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180BB6-DDC8-8E4F-B2F7-D3798308DAF9}"/>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2628642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A0A7-8763-764F-A504-481131C0AF4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1673183-9D67-C947-9344-2FCCB6C4C472}"/>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4" name="Footer Placeholder 3">
            <a:extLst>
              <a:ext uri="{FF2B5EF4-FFF2-40B4-BE49-F238E27FC236}">
                <a16:creationId xmlns:a16="http://schemas.microsoft.com/office/drawing/2014/main" id="{FB2176FC-8268-EB40-90E4-49835455F3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8404A9-8923-5C4E-9524-0349683BA0D2}"/>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225081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77A1F-0627-1440-BAD8-63EAB70595B8}"/>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3" name="Footer Placeholder 2">
            <a:extLst>
              <a:ext uri="{FF2B5EF4-FFF2-40B4-BE49-F238E27FC236}">
                <a16:creationId xmlns:a16="http://schemas.microsoft.com/office/drawing/2014/main" id="{02746C22-26DB-9A45-A9AF-56BBF1576A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29692B-D11D-1046-813C-96218C68B4E2}"/>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237309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54D-26A2-F54D-A906-B2EEB6A1B4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E524324-E784-AD49-876E-75B1094E8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6D8DEB2-7575-5242-999D-1EF3CE29B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5B469A-6487-0D40-8586-C4CEC78867D3}"/>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6" name="Footer Placeholder 5">
            <a:extLst>
              <a:ext uri="{FF2B5EF4-FFF2-40B4-BE49-F238E27FC236}">
                <a16:creationId xmlns:a16="http://schemas.microsoft.com/office/drawing/2014/main" id="{F3452151-5769-B942-BCB7-5C8732330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A7FC8-3EB0-5F4B-A29D-D2C81F478A00}"/>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270046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851B-DD86-BB4E-9081-67E314DFEE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99D35D6-B5AA-5543-8C38-B30AC2B1AF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1D7327-3CFA-6946-A406-0634A4BC6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C6FB18-6419-314A-9C6C-B04F859797A1}"/>
              </a:ext>
            </a:extLst>
          </p:cNvPr>
          <p:cNvSpPr>
            <a:spLocks noGrp="1"/>
          </p:cNvSpPr>
          <p:nvPr>
            <p:ph type="dt" sz="half" idx="10"/>
          </p:nvPr>
        </p:nvSpPr>
        <p:spPr/>
        <p:txBody>
          <a:bodyPr/>
          <a:lstStyle/>
          <a:p>
            <a:fld id="{319ACA64-C99C-B343-B0FB-5090BEE6EC03}" type="datetimeFigureOut">
              <a:rPr lang="en-US" smtClean="0"/>
              <a:t>2/1/21</a:t>
            </a:fld>
            <a:endParaRPr lang="en-US"/>
          </a:p>
        </p:txBody>
      </p:sp>
      <p:sp>
        <p:nvSpPr>
          <p:cNvPr id="6" name="Footer Placeholder 5">
            <a:extLst>
              <a:ext uri="{FF2B5EF4-FFF2-40B4-BE49-F238E27FC236}">
                <a16:creationId xmlns:a16="http://schemas.microsoft.com/office/drawing/2014/main" id="{E42D6BBD-25B6-5D46-AB61-2B6AA7516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F276C-79C0-A647-9CC6-F01CDC216713}"/>
              </a:ext>
            </a:extLst>
          </p:cNvPr>
          <p:cNvSpPr>
            <a:spLocks noGrp="1"/>
          </p:cNvSpPr>
          <p:nvPr>
            <p:ph type="sldNum" sz="quarter" idx="12"/>
          </p:nvPr>
        </p:nvSpPr>
        <p:spPr/>
        <p:txBody>
          <a:bodyPr/>
          <a:lstStyle/>
          <a:p>
            <a:fld id="{D7C9208B-E6DD-544F-B63C-E00E104EC734}" type="slidenum">
              <a:rPr lang="en-US" smtClean="0"/>
              <a:t>‹#›</a:t>
            </a:fld>
            <a:endParaRPr lang="en-US"/>
          </a:p>
        </p:txBody>
      </p:sp>
    </p:spTree>
    <p:extLst>
      <p:ext uri="{BB962C8B-B14F-4D97-AF65-F5344CB8AC3E}">
        <p14:creationId xmlns:p14="http://schemas.microsoft.com/office/powerpoint/2010/main" val="3089725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FD33D-1EA0-8043-8B05-8206CDBE0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6C548C-4F1E-FD43-830D-178EBD79C4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51E861-F335-034B-AFA4-883A399EFE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9ACA64-C99C-B343-B0FB-5090BEE6EC03}" type="datetimeFigureOut">
              <a:rPr lang="en-US" smtClean="0"/>
              <a:t>2/1/21</a:t>
            </a:fld>
            <a:endParaRPr lang="en-US"/>
          </a:p>
        </p:txBody>
      </p:sp>
      <p:sp>
        <p:nvSpPr>
          <p:cNvPr id="5" name="Footer Placeholder 4">
            <a:extLst>
              <a:ext uri="{FF2B5EF4-FFF2-40B4-BE49-F238E27FC236}">
                <a16:creationId xmlns:a16="http://schemas.microsoft.com/office/drawing/2014/main" id="{8DE62148-B02D-E349-BAEA-7D77B3B75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8683F7-91CC-EA4D-92C9-16CD2C38D5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9208B-E6DD-544F-B63C-E00E104EC734}" type="slidenum">
              <a:rPr lang="en-US" smtClean="0"/>
              <a:t>‹#›</a:t>
            </a:fld>
            <a:endParaRPr lang="en-US"/>
          </a:p>
        </p:txBody>
      </p:sp>
    </p:spTree>
    <p:extLst>
      <p:ext uri="{BB962C8B-B14F-4D97-AF65-F5344CB8AC3E}">
        <p14:creationId xmlns:p14="http://schemas.microsoft.com/office/powerpoint/2010/main" val="2840056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A0425-FE89-7F4A-931B-36EADE0CD0BF}"/>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1</a:t>
            </a:r>
          </a:p>
        </p:txBody>
      </p:sp>
      <p:sp>
        <p:nvSpPr>
          <p:cNvPr id="45" name="Arc 4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2E84CB6-7DE2-8D4C-9954-51FE2359E76C}"/>
              </a:ext>
            </a:extLst>
          </p:cNvPr>
          <p:cNvSpPr>
            <a:spLocks noGrp="1"/>
          </p:cNvSpPr>
          <p:nvPr>
            <p:ph idx="1"/>
          </p:nvPr>
        </p:nvSpPr>
        <p:spPr>
          <a:xfrm>
            <a:off x="4447308" y="591344"/>
            <a:ext cx="6906491" cy="5585619"/>
          </a:xfrm>
        </p:spPr>
        <p:txBody>
          <a:bodyPr anchor="ctr">
            <a:normAutofit/>
          </a:bodyPr>
          <a:lstStyle/>
          <a:p>
            <a:r>
              <a:rPr lang="en-US"/>
              <a:t>58 year old </a:t>
            </a:r>
          </a:p>
          <a:p>
            <a:r>
              <a:rPr lang="en-US"/>
              <a:t>Right adnexal mass and tiny nodules on the appendix and caecum</a:t>
            </a:r>
          </a:p>
          <a:p>
            <a:r>
              <a:rPr lang="en-US"/>
              <a:t>Macroscopy: </a:t>
            </a:r>
            <a:r>
              <a:rPr lang="en-US" err="1"/>
              <a:t>Multicystic</a:t>
            </a:r>
            <a:r>
              <a:rPr lang="en-US"/>
              <a:t> ovarian mass measuring 15 cm maximum dimension. Densely packed cystic areas impart a spongy appearance in foci. No solid or papillary component.</a:t>
            </a:r>
          </a:p>
        </p:txBody>
      </p:sp>
    </p:spTree>
    <p:extLst>
      <p:ext uri="{BB962C8B-B14F-4D97-AF65-F5344CB8AC3E}">
        <p14:creationId xmlns:p14="http://schemas.microsoft.com/office/powerpoint/2010/main" val="2263988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57" b="4157"/>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83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142" b="15872"/>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68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EED42-16CD-C74C-A0BD-EC9FE5600CC6}"/>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a:solidFill>
                  <a:srgbClr val="FFFFFF"/>
                </a:solidFill>
              </a:rPr>
              <a:t>  Case 3 Poll questions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E5EDD85-5DB0-6547-8451-8220CC2A81AD}"/>
              </a:ext>
            </a:extLst>
          </p:cNvPr>
          <p:cNvSpPr>
            <a:spLocks noGrp="1"/>
          </p:cNvSpPr>
          <p:nvPr>
            <p:ph idx="1"/>
          </p:nvPr>
        </p:nvSpPr>
        <p:spPr>
          <a:xfrm>
            <a:off x="4447308" y="591344"/>
            <a:ext cx="6906491" cy="5585619"/>
          </a:xfrm>
        </p:spPr>
        <p:txBody>
          <a:bodyPr anchor="ctr">
            <a:normAutofit/>
          </a:bodyPr>
          <a:lstStyle/>
          <a:p>
            <a:r>
              <a:rPr lang="en-US" dirty="0"/>
              <a:t>Borderline mucinous tumour </a:t>
            </a:r>
          </a:p>
          <a:p>
            <a:r>
              <a:rPr lang="en-US" dirty="0"/>
              <a:t>Borderline mucinous tumour with intraepithelial carcinoma</a:t>
            </a:r>
          </a:p>
          <a:p>
            <a:r>
              <a:rPr lang="en-US" dirty="0"/>
              <a:t>Primary ovarian mucinous carcinoma - expansile pattern</a:t>
            </a:r>
          </a:p>
          <a:p>
            <a:r>
              <a:rPr lang="en-US" dirty="0"/>
              <a:t>Metastatic mucinous carcinoma</a:t>
            </a:r>
          </a:p>
        </p:txBody>
      </p:sp>
    </p:spTree>
    <p:extLst>
      <p:ext uri="{BB962C8B-B14F-4D97-AF65-F5344CB8AC3E}">
        <p14:creationId xmlns:p14="http://schemas.microsoft.com/office/powerpoint/2010/main" val="312345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EED42-16CD-C74C-A0BD-EC9FE5600CC6}"/>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a:solidFill>
                  <a:srgbClr val="FFFFFF"/>
                </a:solidFill>
              </a:rPr>
              <a:t>Case 4</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26981BF-06E4-3B46-97CC-A6911EDE3CF6}"/>
              </a:ext>
            </a:extLst>
          </p:cNvPr>
          <p:cNvSpPr>
            <a:spLocks noGrp="1"/>
          </p:cNvSpPr>
          <p:nvPr>
            <p:ph idx="1"/>
          </p:nvPr>
        </p:nvSpPr>
        <p:spPr>
          <a:xfrm>
            <a:off x="4447308" y="591344"/>
            <a:ext cx="6906491" cy="5585619"/>
          </a:xfrm>
        </p:spPr>
        <p:txBody>
          <a:bodyPr anchor="ctr">
            <a:normAutofit/>
          </a:bodyPr>
          <a:lstStyle/>
          <a:p>
            <a:r>
              <a:rPr lang="en-US" sz="2600"/>
              <a:t>24 year old woman</a:t>
            </a:r>
          </a:p>
          <a:p>
            <a:r>
              <a:rPr lang="en-US" sz="2600"/>
              <a:t>Bilateral pelvic masses</a:t>
            </a:r>
          </a:p>
          <a:p>
            <a:r>
              <a:rPr lang="en-US" sz="2600" u="sng"/>
              <a:t>Right ovarian cyst</a:t>
            </a:r>
            <a:r>
              <a:rPr lang="en-US" sz="2600"/>
              <a:t>​</a:t>
            </a:r>
            <a:br>
              <a:rPr lang="en-US" sz="2600"/>
            </a:br>
            <a:r>
              <a:rPr lang="en-US" sz="2600"/>
              <a:t>Multiple pieces of cystic wall with aggregate size of 170 x 100 x 40mm, external surface is smooth and shiny. Maximum wall thickness is 3mm, lining is rough and focally congested.</a:t>
            </a:r>
          </a:p>
          <a:p>
            <a:r>
              <a:rPr lang="en-US" sz="2600" u="sng"/>
              <a:t>Left ovarian cyst</a:t>
            </a:r>
            <a:r>
              <a:rPr lang="en-US" sz="2600"/>
              <a:t>​</a:t>
            </a:r>
            <a:br>
              <a:rPr lang="en-US" sz="2600"/>
            </a:br>
            <a:r>
              <a:rPr lang="en-US" sz="2600"/>
              <a:t>Four pieces of cyst wall with aggregate size of 60 x 55 x 30mm, external surface is smooth and focally congested. Maximum wall thickness is 2mm, the wall is thin and translucent in areas and opaque in other areas. Cyst lining is rough</a:t>
            </a:r>
          </a:p>
        </p:txBody>
      </p:sp>
    </p:spTree>
    <p:extLst>
      <p:ext uri="{BB962C8B-B14F-4D97-AF65-F5344CB8AC3E}">
        <p14:creationId xmlns:p14="http://schemas.microsoft.com/office/powerpoint/2010/main" val="395515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65433E3-AF9C-4B43-8B1A-2E8B0258CDB2}"/>
              </a:ext>
            </a:extLst>
          </p:cNvPr>
          <p:cNvPicPr>
            <a:picLocks noChangeAspect="1"/>
          </p:cNvPicPr>
          <p:nvPr/>
        </p:nvPicPr>
        <p:blipFill rotWithShape="1">
          <a:blip r:embed="rId2"/>
          <a:srcRect t="15398" b="7297"/>
          <a:stretch/>
        </p:blipFill>
        <p:spPr>
          <a:xfrm>
            <a:off x="20" y="1282"/>
            <a:ext cx="12191980" cy="6856718"/>
          </a:xfrm>
          <a:prstGeom prst="rect">
            <a:avLst/>
          </a:prstGeom>
        </p:spPr>
      </p:pic>
    </p:spTree>
    <p:extLst>
      <p:ext uri="{BB962C8B-B14F-4D97-AF65-F5344CB8AC3E}">
        <p14:creationId xmlns:p14="http://schemas.microsoft.com/office/powerpoint/2010/main" val="4437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02800DA2-5767-724B-80EC-1E4662F7EB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86" b="283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06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EED42-16CD-C74C-A0BD-EC9FE5600CC6}"/>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a:solidFill>
                  <a:srgbClr val="FFFFFF"/>
                </a:solidFill>
              </a:rPr>
              <a:t>  Case 4 Poll questions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E5EDD85-5DB0-6547-8451-8220CC2A81AD}"/>
              </a:ext>
            </a:extLst>
          </p:cNvPr>
          <p:cNvSpPr>
            <a:spLocks noGrp="1"/>
          </p:cNvSpPr>
          <p:nvPr>
            <p:ph idx="1"/>
          </p:nvPr>
        </p:nvSpPr>
        <p:spPr>
          <a:xfrm>
            <a:off x="4447308" y="591344"/>
            <a:ext cx="6906491" cy="5585619"/>
          </a:xfrm>
        </p:spPr>
        <p:txBody>
          <a:bodyPr anchor="ctr">
            <a:normAutofit/>
          </a:bodyPr>
          <a:lstStyle/>
          <a:p>
            <a:r>
              <a:rPr lang="en-US" dirty="0"/>
              <a:t>Borderline mucinous tumour </a:t>
            </a:r>
          </a:p>
          <a:p>
            <a:r>
              <a:rPr lang="en-US" dirty="0"/>
              <a:t>Borderline mucinous tumour with microinvasion</a:t>
            </a:r>
          </a:p>
          <a:p>
            <a:r>
              <a:rPr lang="en-US" dirty="0"/>
              <a:t>Primary ovarian mucinous carcinoma - infiltrative pattern</a:t>
            </a:r>
          </a:p>
          <a:p>
            <a:r>
              <a:rPr lang="en-US" dirty="0"/>
              <a:t>Metastatic mucinous carcinoma</a:t>
            </a:r>
          </a:p>
        </p:txBody>
      </p:sp>
    </p:spTree>
    <p:extLst>
      <p:ext uri="{BB962C8B-B14F-4D97-AF65-F5344CB8AC3E}">
        <p14:creationId xmlns:p14="http://schemas.microsoft.com/office/powerpoint/2010/main" val="1281477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9783A9-9228-F941-BBFD-73E7E1848B67}"/>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5</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D2C90B-1122-2A48-BA68-0D0D64889230}"/>
              </a:ext>
            </a:extLst>
          </p:cNvPr>
          <p:cNvSpPr>
            <a:spLocks noGrp="1"/>
          </p:cNvSpPr>
          <p:nvPr>
            <p:ph idx="1"/>
          </p:nvPr>
        </p:nvSpPr>
        <p:spPr>
          <a:xfrm>
            <a:off x="4447308" y="591344"/>
            <a:ext cx="6906491" cy="5585619"/>
          </a:xfrm>
        </p:spPr>
        <p:txBody>
          <a:bodyPr anchor="ctr">
            <a:normAutofit/>
          </a:bodyPr>
          <a:lstStyle/>
          <a:p>
            <a:r>
              <a:rPr lang="en-US" dirty="0"/>
              <a:t>56 year old woman</a:t>
            </a:r>
          </a:p>
          <a:p>
            <a:r>
              <a:rPr lang="en-US" dirty="0"/>
              <a:t>Right ovarian mass</a:t>
            </a:r>
          </a:p>
          <a:p>
            <a:r>
              <a:rPr lang="en-US" dirty="0"/>
              <a:t>At laparotomy, widespread disease</a:t>
            </a:r>
          </a:p>
          <a:p>
            <a:r>
              <a:rPr lang="en-US" dirty="0"/>
              <a:t>Macroscopically, ovarian cyst 8 cm partly ruptured. Spongy </a:t>
            </a:r>
            <a:r>
              <a:rPr lang="en-US" dirty="0" err="1"/>
              <a:t>multicystic</a:t>
            </a:r>
            <a:r>
              <a:rPr lang="en-US" dirty="0"/>
              <a:t> appearance with one solid area 3.5 cm. </a:t>
            </a:r>
            <a:r>
              <a:rPr lang="en-US" dirty="0" err="1"/>
              <a:t>Omentum</a:t>
            </a:r>
            <a:r>
              <a:rPr lang="en-US" dirty="0"/>
              <a:t>, peritoneal biopsy, umbilical nodule – all firm with fat interspersed by fibrous streaks.</a:t>
            </a:r>
          </a:p>
        </p:txBody>
      </p:sp>
    </p:spTree>
    <p:extLst>
      <p:ext uri="{BB962C8B-B14F-4D97-AF65-F5344CB8AC3E}">
        <p14:creationId xmlns:p14="http://schemas.microsoft.com/office/powerpoint/2010/main" val="2242720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a:extLst>
              <a:ext uri="{FF2B5EF4-FFF2-40B4-BE49-F238E27FC236}">
                <a16:creationId xmlns:a16="http://schemas.microsoft.com/office/drawing/2014/main" id="{EE30EB34-E135-D540-AA6F-B73713EE90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07" b="11007"/>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3514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Background pattern&#10;&#10;Description automatically generated">
            <a:extLst>
              <a:ext uri="{FF2B5EF4-FFF2-40B4-BE49-F238E27FC236}">
                <a16:creationId xmlns:a16="http://schemas.microsoft.com/office/drawing/2014/main" id="{83744DF4-7D05-464A-8D8F-EEDFB13615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63" b="9151"/>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10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a:extLst>
              <a:ext uri="{FF2B5EF4-FFF2-40B4-BE49-F238E27FC236}">
                <a16:creationId xmlns:a16="http://schemas.microsoft.com/office/drawing/2014/main" id="{0D3F7ED8-9FAA-5541-9BD0-9153621A798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844" b="13170"/>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6742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EED42-16CD-C74C-A0BD-EC9FE5600CC6}"/>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a:solidFill>
                  <a:srgbClr val="FFFFFF"/>
                </a:solidFill>
              </a:rPr>
              <a:t>  Case 5 Poll questions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E5EDD85-5DB0-6547-8451-8220CC2A81AD}"/>
              </a:ext>
            </a:extLst>
          </p:cNvPr>
          <p:cNvSpPr>
            <a:spLocks noGrp="1"/>
          </p:cNvSpPr>
          <p:nvPr>
            <p:ph idx="1"/>
          </p:nvPr>
        </p:nvSpPr>
        <p:spPr>
          <a:xfrm>
            <a:off x="4447308" y="591344"/>
            <a:ext cx="6906491" cy="5585619"/>
          </a:xfrm>
        </p:spPr>
        <p:txBody>
          <a:bodyPr anchor="ctr">
            <a:normAutofit/>
          </a:bodyPr>
          <a:lstStyle/>
          <a:p>
            <a:r>
              <a:rPr lang="en-US" dirty="0"/>
              <a:t>Borderline mucinous tumour </a:t>
            </a:r>
          </a:p>
          <a:p>
            <a:r>
              <a:rPr lang="en-US" dirty="0"/>
              <a:t>Borderline mucinous tumour with microinvasion</a:t>
            </a:r>
          </a:p>
          <a:p>
            <a:r>
              <a:rPr lang="en-US" dirty="0"/>
              <a:t>Primary ovarian mucinous carcinoma - infiltrative pattern</a:t>
            </a:r>
          </a:p>
          <a:p>
            <a:r>
              <a:rPr lang="en-US" dirty="0"/>
              <a:t>Metastatic mucinous carcinoma</a:t>
            </a:r>
          </a:p>
        </p:txBody>
      </p:sp>
    </p:spTree>
    <p:extLst>
      <p:ext uri="{BB962C8B-B14F-4D97-AF65-F5344CB8AC3E}">
        <p14:creationId xmlns:p14="http://schemas.microsoft.com/office/powerpoint/2010/main" val="3646455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9E613-0633-C849-AB06-F2420C4A9980}"/>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52104-FA1B-C644-8E06-FEBED5351C15}"/>
              </a:ext>
            </a:extLst>
          </p:cNvPr>
          <p:cNvSpPr>
            <a:spLocks noGrp="1"/>
          </p:cNvSpPr>
          <p:nvPr>
            <p:ph idx="1"/>
          </p:nvPr>
        </p:nvSpPr>
        <p:spPr>
          <a:xfrm>
            <a:off x="4447308" y="591344"/>
            <a:ext cx="6906491" cy="5585619"/>
          </a:xfrm>
        </p:spPr>
        <p:txBody>
          <a:bodyPr anchor="ctr">
            <a:normAutofit/>
          </a:bodyPr>
          <a:lstStyle/>
          <a:p>
            <a:pPr fontAlgn="base"/>
            <a:r>
              <a:rPr lang="en-GB" dirty="0"/>
              <a:t>52-year old female</a:t>
            </a:r>
            <a:r>
              <a:rPr lang="en-US" dirty="0"/>
              <a:t>​</a:t>
            </a:r>
          </a:p>
          <a:p>
            <a:pPr fontAlgn="base"/>
            <a:r>
              <a:rPr lang="en-GB" dirty="0"/>
              <a:t>Unilateral right ovarian mass (sent for frozen section)</a:t>
            </a:r>
            <a:r>
              <a:rPr lang="en-US" dirty="0"/>
              <a:t>​</a:t>
            </a:r>
          </a:p>
          <a:p>
            <a:pPr fontAlgn="base"/>
            <a:r>
              <a:rPr lang="en-GB" dirty="0"/>
              <a:t>Markedly enlarged ovary measuring 25 cm maximum dimension. Capsule largely intact, but there are areas of capsular perforation, Cut surface shows large areas of necrosis, the periphery is viable where it appears spongy and glistening</a:t>
            </a:r>
            <a:r>
              <a:rPr lang="en-US" dirty="0"/>
              <a:t>​</a:t>
            </a:r>
          </a:p>
        </p:txBody>
      </p:sp>
    </p:spTree>
    <p:extLst>
      <p:ext uri="{BB962C8B-B14F-4D97-AF65-F5344CB8AC3E}">
        <p14:creationId xmlns:p14="http://schemas.microsoft.com/office/powerpoint/2010/main" val="1362641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a:extLst>
              <a:ext uri="{FF2B5EF4-FFF2-40B4-BE49-F238E27FC236}">
                <a16:creationId xmlns:a16="http://schemas.microsoft.com/office/drawing/2014/main" id="{40098CDD-412B-9949-9B2B-471842CC6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01" b="401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01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EED42-16CD-C74C-A0BD-EC9FE5600CC6}"/>
              </a:ext>
            </a:extLst>
          </p:cNvPr>
          <p:cNvSpPr>
            <a:spLocks noGrp="1"/>
          </p:cNvSpPr>
          <p:nvPr>
            <p:ph type="title"/>
          </p:nvPr>
        </p:nvSpPr>
        <p:spPr>
          <a:xfrm>
            <a:off x="686834" y="1153572"/>
            <a:ext cx="3200400" cy="4461163"/>
          </a:xfrm>
        </p:spPr>
        <p:txBody>
          <a:bodyPr vert="horz" lIns="91440" tIns="45720" rIns="91440" bIns="45720" rtlCol="0">
            <a:normAutofit/>
          </a:bodyPr>
          <a:lstStyle/>
          <a:p>
            <a:r>
              <a:rPr lang="en-US">
                <a:solidFill>
                  <a:srgbClr val="FFFFFF"/>
                </a:solidFill>
              </a:rPr>
              <a:t>  Case 6 Poll questions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AE5EDD85-5DB0-6547-8451-8220CC2A81AD}"/>
              </a:ext>
            </a:extLst>
          </p:cNvPr>
          <p:cNvSpPr>
            <a:spLocks noGrp="1"/>
          </p:cNvSpPr>
          <p:nvPr>
            <p:ph idx="1"/>
          </p:nvPr>
        </p:nvSpPr>
        <p:spPr>
          <a:xfrm>
            <a:off x="4447308" y="591344"/>
            <a:ext cx="6906491" cy="5585619"/>
          </a:xfrm>
        </p:spPr>
        <p:txBody>
          <a:bodyPr anchor="ctr">
            <a:normAutofit/>
          </a:bodyPr>
          <a:lstStyle/>
          <a:p>
            <a:r>
              <a:rPr lang="en-US" dirty="0"/>
              <a:t>Borderline mucinous tumour </a:t>
            </a:r>
          </a:p>
          <a:p>
            <a:r>
              <a:rPr lang="en-US" dirty="0"/>
              <a:t>Primary ovarian mucinous carcinoma </a:t>
            </a:r>
          </a:p>
          <a:p>
            <a:r>
              <a:rPr lang="en-US" dirty="0"/>
              <a:t>Ovarian endometrioid carcinoma</a:t>
            </a:r>
          </a:p>
          <a:p>
            <a:r>
              <a:rPr lang="en-US" dirty="0"/>
              <a:t>Metastatic carcinoma</a:t>
            </a:r>
          </a:p>
        </p:txBody>
      </p:sp>
    </p:spTree>
    <p:extLst>
      <p:ext uri="{BB962C8B-B14F-4D97-AF65-F5344CB8AC3E}">
        <p14:creationId xmlns:p14="http://schemas.microsoft.com/office/powerpoint/2010/main" val="429425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2">
            <a:extLst>
              <a:ext uri="{FF2B5EF4-FFF2-40B4-BE49-F238E27FC236}">
                <a16:creationId xmlns:a16="http://schemas.microsoft.com/office/drawing/2014/main" id="{AAAA7625-1F27-F444-997A-8F36BFCE5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56" b="12858"/>
          <a:stretch/>
        </p:blipFill>
        <p:spPr bwMode="auto">
          <a:xfrm>
            <a:off x="20" y="1282"/>
            <a:ext cx="12191980" cy="68567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123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2D6C6-9E27-6848-8DA4-02A8B85CF5F3}"/>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1 Poll questions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E3E399-F621-604B-8C0F-D6186B452D84}"/>
              </a:ext>
            </a:extLst>
          </p:cNvPr>
          <p:cNvSpPr>
            <a:spLocks noGrp="1"/>
          </p:cNvSpPr>
          <p:nvPr>
            <p:ph idx="1"/>
          </p:nvPr>
        </p:nvSpPr>
        <p:spPr>
          <a:xfrm>
            <a:off x="4447308" y="591344"/>
            <a:ext cx="6906491" cy="5585619"/>
          </a:xfrm>
        </p:spPr>
        <p:txBody>
          <a:bodyPr anchor="ctr">
            <a:normAutofit/>
          </a:bodyPr>
          <a:lstStyle/>
          <a:p>
            <a:r>
              <a:rPr lang="en-US" dirty="0"/>
              <a:t>Benign mucinous cystadenoma</a:t>
            </a:r>
          </a:p>
          <a:p>
            <a:r>
              <a:rPr lang="en-US" dirty="0"/>
              <a:t>Borderline mucinous tumour </a:t>
            </a:r>
          </a:p>
          <a:p>
            <a:r>
              <a:rPr lang="en-US" dirty="0"/>
              <a:t>Primary ovarian mucinous carcinoma - Infiltrative pattern</a:t>
            </a:r>
          </a:p>
          <a:p>
            <a:r>
              <a:rPr lang="en-US" dirty="0"/>
              <a:t>Metastatic mucinous carcinoma</a:t>
            </a:r>
          </a:p>
        </p:txBody>
      </p:sp>
    </p:spTree>
    <p:extLst>
      <p:ext uri="{BB962C8B-B14F-4D97-AF65-F5344CB8AC3E}">
        <p14:creationId xmlns:p14="http://schemas.microsoft.com/office/powerpoint/2010/main" val="386243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A0425-FE89-7F4A-931B-36EADE0CD0BF}"/>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2</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2E84CB6-7DE2-8D4C-9954-51FE2359E76C}"/>
              </a:ext>
            </a:extLst>
          </p:cNvPr>
          <p:cNvSpPr>
            <a:spLocks noGrp="1"/>
          </p:cNvSpPr>
          <p:nvPr>
            <p:ph idx="1"/>
          </p:nvPr>
        </p:nvSpPr>
        <p:spPr>
          <a:xfrm>
            <a:off x="4447308" y="591344"/>
            <a:ext cx="6906491" cy="5585619"/>
          </a:xfrm>
        </p:spPr>
        <p:txBody>
          <a:bodyPr anchor="ctr">
            <a:normAutofit/>
          </a:bodyPr>
          <a:lstStyle/>
          <a:p>
            <a:pPr fontAlgn="base"/>
            <a:r>
              <a:rPr lang="en-US" dirty="0"/>
              <a:t>66 </a:t>
            </a:r>
            <a:r>
              <a:rPr lang="en-GB" dirty="0"/>
              <a:t>year old woman</a:t>
            </a:r>
            <a:endParaRPr lang="en-US" dirty="0"/>
          </a:p>
          <a:p>
            <a:pPr fontAlgn="base"/>
            <a:r>
              <a:rPr lang="en-GB" dirty="0"/>
              <a:t>Unilateral</a:t>
            </a:r>
            <a:r>
              <a:rPr lang="en-GB" b="1" dirty="0"/>
              <a:t> </a:t>
            </a:r>
            <a:r>
              <a:rPr lang="en-GB" dirty="0"/>
              <a:t>right ovarian mass</a:t>
            </a:r>
            <a:r>
              <a:rPr lang="en-US" dirty="0"/>
              <a:t>​</a:t>
            </a:r>
          </a:p>
          <a:p>
            <a:pPr fontAlgn="base"/>
            <a:r>
              <a:rPr lang="en-GB" u="sng" dirty="0"/>
              <a:t>Macroscopy: </a:t>
            </a:r>
            <a:r>
              <a:rPr lang="en-GB" dirty="0"/>
              <a:t> Multilocular cystic ovary (maximum dimension 12 cm) -ruptured and contains thick yellow mucoid fluid and blood clots. The cyst wall is thickened. No papillary or solid areas identified.</a:t>
            </a:r>
          </a:p>
        </p:txBody>
      </p:sp>
    </p:spTree>
    <p:extLst>
      <p:ext uri="{BB962C8B-B14F-4D97-AF65-F5344CB8AC3E}">
        <p14:creationId xmlns:p14="http://schemas.microsoft.com/office/powerpoint/2010/main" val="758635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icture containing turtle, purple&#10;&#10;Description automatically generated">
            <a:extLst>
              <a:ext uri="{FF2B5EF4-FFF2-40B4-BE49-F238E27FC236}">
                <a16:creationId xmlns:a16="http://schemas.microsoft.com/office/drawing/2014/main" id="{5AA07879-35E7-C244-BFF7-9AE5BD3F56A9}"/>
              </a:ext>
            </a:extLst>
          </p:cNvPr>
          <p:cNvPicPr>
            <a:picLocks noGrp="1" noChangeAspect="1"/>
          </p:cNvPicPr>
          <p:nvPr>
            <p:ph idx="1"/>
          </p:nvPr>
        </p:nvPicPr>
        <p:blipFill rotWithShape="1">
          <a:blip r:embed="rId2"/>
          <a:srcRect t="3674" b="20326"/>
          <a:stretch/>
        </p:blipFill>
        <p:spPr>
          <a:xfrm>
            <a:off x="20" y="1282"/>
            <a:ext cx="12191980" cy="6856718"/>
          </a:xfrm>
          <a:prstGeom prst="rect">
            <a:avLst/>
          </a:prstGeom>
        </p:spPr>
      </p:pic>
    </p:spTree>
    <p:extLst>
      <p:ext uri="{BB962C8B-B14F-4D97-AF65-F5344CB8AC3E}">
        <p14:creationId xmlns:p14="http://schemas.microsoft.com/office/powerpoint/2010/main" val="1594405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A picture containing giraffe&#10;&#10;Description automatically generated">
            <a:extLst>
              <a:ext uri="{FF2B5EF4-FFF2-40B4-BE49-F238E27FC236}">
                <a16:creationId xmlns:a16="http://schemas.microsoft.com/office/drawing/2014/main" id="{F692DE51-139F-8D43-A455-679F78F6F114}"/>
              </a:ext>
            </a:extLst>
          </p:cNvPr>
          <p:cNvPicPr>
            <a:picLocks noGrp="1" noChangeAspect="1"/>
          </p:cNvPicPr>
          <p:nvPr>
            <p:ph idx="1"/>
          </p:nvPr>
        </p:nvPicPr>
        <p:blipFill rotWithShape="1">
          <a:blip r:embed="rId2"/>
          <a:srcRect t="3520" b="6136"/>
          <a:stretch/>
        </p:blipFill>
        <p:spPr>
          <a:xfrm>
            <a:off x="20" y="1282"/>
            <a:ext cx="12191980" cy="6856718"/>
          </a:xfrm>
          <a:prstGeom prst="rect">
            <a:avLst/>
          </a:prstGeom>
        </p:spPr>
      </p:pic>
    </p:spTree>
    <p:extLst>
      <p:ext uri="{BB962C8B-B14F-4D97-AF65-F5344CB8AC3E}">
        <p14:creationId xmlns:p14="http://schemas.microsoft.com/office/powerpoint/2010/main" val="2256878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2D6C6-9E27-6848-8DA4-02A8B85CF5F3}"/>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2 Poll questions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E3E399-F621-604B-8C0F-D6186B452D84}"/>
              </a:ext>
            </a:extLst>
          </p:cNvPr>
          <p:cNvSpPr>
            <a:spLocks noGrp="1"/>
          </p:cNvSpPr>
          <p:nvPr>
            <p:ph idx="1"/>
          </p:nvPr>
        </p:nvSpPr>
        <p:spPr>
          <a:xfrm>
            <a:off x="4447308" y="591344"/>
            <a:ext cx="6906491" cy="5585619"/>
          </a:xfrm>
        </p:spPr>
        <p:txBody>
          <a:bodyPr anchor="ctr">
            <a:normAutofit/>
          </a:bodyPr>
          <a:lstStyle/>
          <a:p>
            <a:r>
              <a:rPr lang="en-US" dirty="0"/>
              <a:t>Borderline mucinous tumour </a:t>
            </a:r>
          </a:p>
          <a:p>
            <a:r>
              <a:rPr lang="en-US" dirty="0"/>
              <a:t>Borderline mucinous tumour with intraepithelial carcinoma</a:t>
            </a:r>
          </a:p>
          <a:p>
            <a:r>
              <a:rPr lang="en-US" dirty="0"/>
              <a:t>Primary ovarian mucinous carcinoma - Infiltrative pattern</a:t>
            </a:r>
          </a:p>
          <a:p>
            <a:r>
              <a:rPr lang="en-US" dirty="0"/>
              <a:t>Metastatic mucinous carcinoma</a:t>
            </a:r>
          </a:p>
        </p:txBody>
      </p:sp>
    </p:spTree>
    <p:extLst>
      <p:ext uri="{BB962C8B-B14F-4D97-AF65-F5344CB8AC3E}">
        <p14:creationId xmlns:p14="http://schemas.microsoft.com/office/powerpoint/2010/main" val="679949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A0425-FE89-7F4A-931B-36EADE0CD0BF}"/>
              </a:ext>
            </a:extLst>
          </p:cNvPr>
          <p:cNvSpPr>
            <a:spLocks noGrp="1"/>
          </p:cNvSpPr>
          <p:nvPr>
            <p:ph type="title"/>
          </p:nvPr>
        </p:nvSpPr>
        <p:spPr>
          <a:xfrm>
            <a:off x="686834" y="1153572"/>
            <a:ext cx="3200400" cy="4461163"/>
          </a:xfrm>
        </p:spPr>
        <p:txBody>
          <a:bodyPr>
            <a:normAutofit/>
          </a:bodyPr>
          <a:lstStyle/>
          <a:p>
            <a:r>
              <a:rPr lang="en-US">
                <a:solidFill>
                  <a:srgbClr val="FFFFFF"/>
                </a:solidFill>
              </a:rPr>
              <a:t>Case 3</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2E84CB6-7DE2-8D4C-9954-51FE2359E76C}"/>
              </a:ext>
            </a:extLst>
          </p:cNvPr>
          <p:cNvSpPr>
            <a:spLocks noGrp="1"/>
          </p:cNvSpPr>
          <p:nvPr>
            <p:ph idx="1"/>
          </p:nvPr>
        </p:nvSpPr>
        <p:spPr>
          <a:xfrm>
            <a:off x="4447308" y="591344"/>
            <a:ext cx="6906491" cy="5585619"/>
          </a:xfrm>
        </p:spPr>
        <p:txBody>
          <a:bodyPr anchor="ctr">
            <a:normAutofit/>
          </a:bodyPr>
          <a:lstStyle/>
          <a:p>
            <a:pPr fontAlgn="base"/>
            <a:r>
              <a:rPr lang="en-US" dirty="0"/>
              <a:t>70 year old woman</a:t>
            </a:r>
          </a:p>
          <a:p>
            <a:pPr fontAlgn="base"/>
            <a:r>
              <a:rPr lang="en-US" dirty="0"/>
              <a:t>TAH BSO for ovarian mass – Left ovarian mass deflated intentionally, no spillage.</a:t>
            </a:r>
          </a:p>
          <a:p>
            <a:pPr fontAlgn="base"/>
            <a:r>
              <a:rPr lang="en-US" dirty="0"/>
              <a:t>Macroscopically 14 cm left ovarian mass, partly adherent to the uterus. </a:t>
            </a:r>
            <a:r>
              <a:rPr lang="en-US" dirty="0" err="1"/>
              <a:t>Mullticystic</a:t>
            </a:r>
            <a:r>
              <a:rPr lang="en-US" dirty="0"/>
              <a:t> with mucinous contents. No solid areas seen. One focus of hemorrhage and necrosis. </a:t>
            </a:r>
          </a:p>
        </p:txBody>
      </p:sp>
    </p:spTree>
    <p:extLst>
      <p:ext uri="{BB962C8B-B14F-4D97-AF65-F5344CB8AC3E}">
        <p14:creationId xmlns:p14="http://schemas.microsoft.com/office/powerpoint/2010/main" val="1579081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474</Words>
  <Application>Microsoft Macintosh PowerPoint</Application>
  <PresentationFormat>Widescreen</PresentationFormat>
  <Paragraphs>56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Case 1</vt:lpstr>
      <vt:lpstr>PowerPoint Presentation</vt:lpstr>
      <vt:lpstr>PowerPoint Presentation</vt:lpstr>
      <vt:lpstr>Case 1 Poll questions</vt:lpstr>
      <vt:lpstr>Case 2</vt:lpstr>
      <vt:lpstr>PowerPoint Presentation</vt:lpstr>
      <vt:lpstr>PowerPoint Presentation</vt:lpstr>
      <vt:lpstr>Case 2 Poll questions</vt:lpstr>
      <vt:lpstr>Case 3</vt:lpstr>
      <vt:lpstr>PowerPoint Presentation</vt:lpstr>
      <vt:lpstr>PowerPoint Presentation</vt:lpstr>
      <vt:lpstr>  Case 3 Poll questions</vt:lpstr>
      <vt:lpstr>Case 4</vt:lpstr>
      <vt:lpstr>PowerPoint Presentation</vt:lpstr>
      <vt:lpstr>PowerPoint Presentation</vt:lpstr>
      <vt:lpstr>  Case 4 Poll questions</vt:lpstr>
      <vt:lpstr>Case 5</vt:lpstr>
      <vt:lpstr>PowerPoint Presentation</vt:lpstr>
      <vt:lpstr>PowerPoint Presentation</vt:lpstr>
      <vt:lpstr>  Case 5 Poll questions</vt:lpstr>
      <vt:lpstr>Case 6</vt:lpstr>
      <vt:lpstr>PowerPoint Presentation</vt:lpstr>
      <vt:lpstr>  Case 6 Poll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1</dc:title>
  <dc:creator>A B</dc:creator>
  <cp:lastModifiedBy>A B</cp:lastModifiedBy>
  <cp:revision>11</cp:revision>
  <dcterms:created xsi:type="dcterms:W3CDTF">2021-01-23T12:34:40Z</dcterms:created>
  <dcterms:modified xsi:type="dcterms:W3CDTF">2021-02-01T09:29:24Z</dcterms:modified>
</cp:coreProperties>
</file>